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Libre Baskerville" charset="1" panose="02000000000000000000"/>
      <p:regular r:id="rId26"/>
    </p:embeddedFont>
    <p:embeddedFont>
      <p:font typeface="Open Sans" charset="1" panose="00000000000000000000"/>
      <p:regular r:id="rId27"/>
    </p:embeddedFont>
    <p:embeddedFont>
      <p:font typeface="Arimo Bold" charset="1" panose="020B0704020202020204"/>
      <p:regular r:id="rId28"/>
    </p:embeddedFont>
    <p:embeddedFont>
      <p:font typeface="Open Sans Bold" charset="1" panose="00000000000000000000"/>
      <p:regular r:id="rId32"/>
    </p:embeddedFont>
    <p:embeddedFont>
      <p:font typeface="Canva Sans Bold" charset="1" panose="020B0803030501040103"/>
      <p:regular r:id="rId35"/>
    </p:embeddedFont>
    <p:embeddedFont>
      <p:font typeface="Playfair Display Bold" charset="1" panose="00000800000000000000"/>
      <p:regular r:id="rId45"/>
    </p:embeddedFont>
    <p:embeddedFont>
      <p:font typeface="Shrikhand" charset="1" panose="02000000000000000000"/>
      <p:regular r:id="rId46"/>
    </p:embeddedFont>
    <p:embeddedFont>
      <p:font typeface="Neue Einstellung Bold" charset="1" panose="000008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5.xml" Type="http://schemas.openxmlformats.org/officeDocument/2006/relationships/notesSlide"/><Relationship Id="rId34" Target="notesSlides/notesSlide6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7.xml" Type="http://schemas.openxmlformats.org/officeDocument/2006/relationships/notesSlide"/><Relationship Id="rId37" Target="notesSlides/notesSlide8.xml" Type="http://schemas.openxmlformats.org/officeDocument/2006/relationships/notesSlide"/><Relationship Id="rId38" Target="notesSlides/notesSlide9.xml" Type="http://schemas.openxmlformats.org/officeDocument/2006/relationships/notesSlide"/><Relationship Id="rId39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1.xml" Type="http://schemas.openxmlformats.org/officeDocument/2006/relationships/notesSlide"/><Relationship Id="rId41" Target="notesSlides/notesSlide12.xml" Type="http://schemas.openxmlformats.org/officeDocument/2006/relationships/notesSlide"/><Relationship Id="rId42" Target="notesSlides/notesSlide13.xml" Type="http://schemas.openxmlformats.org/officeDocument/2006/relationships/notesSlide"/><Relationship Id="rId43" Target="notesSlides/notesSlide14.xml" Type="http://schemas.openxmlformats.org/officeDocument/2006/relationships/notesSlide"/><Relationship Id="rId44" Target="notesSlides/notesSlide15.xml" Type="http://schemas.openxmlformats.org/officeDocument/2006/relationships/notesSlide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mailto:ds075156@gmail.com" TargetMode="External" Type="http://schemas.openxmlformats.org/officeDocument/2006/relationships/hyperlink"/><Relationship Id="rId4" Target="https://www.linkedin.com/in/dhruvsingh-data-analyst/" TargetMode="External" Type="http://schemas.openxmlformats.org/officeDocument/2006/relationships/hyperlink"/><Relationship Id="rId5" Target="https://github.com/dhru07/TCS_Stock_Data_Analysis_U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5.gif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3183731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TCS Stock Data Analysis and Prediction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380881"/>
            <a:ext cx="9445526" cy="907256"/>
            <a:chOff x="0" y="0"/>
            <a:chExt cx="12594035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presentation will explore the use of machine learning techniques to analyze and predict TCS stock performance.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7475" y="6623447"/>
            <a:ext cx="463154" cy="463154"/>
            <a:chOff x="0" y="0"/>
            <a:chExt cx="617538" cy="6175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001762" y="6637735"/>
            <a:ext cx="434579" cy="434579"/>
          </a:xfrm>
          <a:custGeom>
            <a:avLst/>
            <a:gdLst/>
            <a:ahLst/>
            <a:cxnLst/>
            <a:rect r="r" b="b" t="t" l="l"/>
            <a:pathLst>
              <a:path h="434579" w="434579">
                <a:moveTo>
                  <a:pt x="0" y="0"/>
                </a:moveTo>
                <a:lnTo>
                  <a:pt x="434579" y="0"/>
                </a:lnTo>
                <a:lnTo>
                  <a:pt x="434579" y="434579"/>
                </a:lnTo>
                <a:lnTo>
                  <a:pt x="0" y="434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87550" y="6607076"/>
            <a:ext cx="2668786" cy="496044"/>
            <a:chOff x="0" y="0"/>
            <a:chExt cx="3558382" cy="6613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558382" cy="661392"/>
            </a:xfrm>
            <a:custGeom>
              <a:avLst/>
              <a:gdLst/>
              <a:ahLst/>
              <a:cxnLst/>
              <a:rect r="r" b="b" t="t" l="l"/>
              <a:pathLst>
                <a:path h="661392" w="3558382">
                  <a:moveTo>
                    <a:pt x="0" y="0"/>
                  </a:moveTo>
                  <a:lnTo>
                    <a:pt x="3558382" y="0"/>
                  </a:lnTo>
                  <a:lnTo>
                    <a:pt x="3558382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3558382" cy="7375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49495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by Dhruv Singh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961975" y="1267907"/>
            <a:ext cx="14456621" cy="8782397"/>
          </a:xfrm>
          <a:custGeom>
            <a:avLst/>
            <a:gdLst/>
            <a:ahLst/>
            <a:cxnLst/>
            <a:rect r="r" b="b" t="t" l="l"/>
            <a:pathLst>
              <a:path h="8782397" w="14456621">
                <a:moveTo>
                  <a:pt x="0" y="0"/>
                </a:moveTo>
                <a:lnTo>
                  <a:pt x="14456621" y="0"/>
                </a:lnTo>
                <a:lnTo>
                  <a:pt x="14456621" y="8782398"/>
                </a:lnTo>
                <a:lnTo>
                  <a:pt x="0" y="8782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551" y="70311"/>
            <a:ext cx="16323469" cy="961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6"/>
              </a:lnSpc>
            </a:pPr>
            <a:r>
              <a:rPr lang="en-US" b="true" sz="5632" u="sng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Correlation of features with the target variable</a:t>
            </a:r>
          </a:p>
        </p:txBody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814783" y="1864402"/>
            <a:ext cx="14658435" cy="7915555"/>
          </a:xfrm>
          <a:custGeom>
            <a:avLst/>
            <a:gdLst/>
            <a:ahLst/>
            <a:cxnLst/>
            <a:rect r="r" b="b" t="t" l="l"/>
            <a:pathLst>
              <a:path h="7915555" w="14658435">
                <a:moveTo>
                  <a:pt x="0" y="0"/>
                </a:moveTo>
                <a:lnTo>
                  <a:pt x="14658434" y="0"/>
                </a:lnTo>
                <a:lnTo>
                  <a:pt x="14658434" y="7915555"/>
                </a:lnTo>
                <a:lnTo>
                  <a:pt x="0" y="79155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00691" y="167860"/>
            <a:ext cx="10086618" cy="107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2"/>
              </a:lnSpc>
            </a:pPr>
            <a:r>
              <a:rPr lang="en-US" sz="6244" b="true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TCS Stock Price over Time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31332" y="1842779"/>
            <a:ext cx="15025335" cy="8019773"/>
          </a:xfrm>
          <a:custGeom>
            <a:avLst/>
            <a:gdLst/>
            <a:ahLst/>
            <a:cxnLst/>
            <a:rect r="r" b="b" t="t" l="l"/>
            <a:pathLst>
              <a:path h="8019773" w="15025335">
                <a:moveTo>
                  <a:pt x="0" y="0"/>
                </a:moveTo>
                <a:lnTo>
                  <a:pt x="15025336" y="0"/>
                </a:lnTo>
                <a:lnTo>
                  <a:pt x="15025336" y="8019773"/>
                </a:lnTo>
                <a:lnTo>
                  <a:pt x="0" y="8019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32957" y="167860"/>
            <a:ext cx="13822085" cy="107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2"/>
              </a:lnSpc>
            </a:pPr>
            <a:r>
              <a:rPr lang="en-US" sz="6244" b="true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Moving Average Crossover Strategy</a:t>
            </a:r>
          </a:p>
        </p:txBody>
      </p:sp>
    </p:spTree>
  </p:cSld>
  <p:clrMapOvr>
    <a:masterClrMapping/>
  </p:clrMapOvr>
  <p:transition spd="fast">
    <p:push dir="r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7" y="4609132"/>
            <a:ext cx="11292036" cy="1953295"/>
            <a:chOff x="0" y="0"/>
            <a:chExt cx="15056048" cy="26043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56048" cy="2604393"/>
            </a:xfrm>
            <a:custGeom>
              <a:avLst/>
              <a:gdLst/>
              <a:ahLst/>
              <a:cxnLst/>
              <a:rect r="r" b="b" t="t" l="l"/>
              <a:pathLst>
                <a:path h="2604393" w="15056048">
                  <a:moveTo>
                    <a:pt x="0" y="0"/>
                  </a:moveTo>
                  <a:lnTo>
                    <a:pt x="15056048" y="0"/>
                  </a:lnTo>
                  <a:lnTo>
                    <a:pt x="15056048" y="2604393"/>
                  </a:lnTo>
                  <a:lnTo>
                    <a:pt x="0" y="2604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5056048" cy="26329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Evaluating Model Performance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684817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2237" y="7840415"/>
            <a:ext cx="7939088" cy="453629"/>
            <a:chOff x="0" y="0"/>
            <a:chExt cx="10585450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85450" cy="604838"/>
            </a:xfrm>
            <a:custGeom>
              <a:avLst/>
              <a:gdLst/>
              <a:ahLst/>
              <a:cxnLst/>
              <a:rect r="r" b="b" t="t" l="l"/>
              <a:pathLst>
                <a:path h="604838" w="10585450">
                  <a:moveTo>
                    <a:pt x="0" y="0"/>
                  </a:moveTo>
                  <a:lnTo>
                    <a:pt x="10585450" y="0"/>
                  </a:lnTo>
                  <a:lnTo>
                    <a:pt x="105854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58545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The MSE of the model was 39.04992998516231.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9356526" y="684817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356526" y="7840415"/>
            <a:ext cx="7939236" cy="453629"/>
            <a:chOff x="0" y="0"/>
            <a:chExt cx="105856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856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585648">
                  <a:moveTo>
                    <a:pt x="0" y="0"/>
                  </a:moveTo>
                  <a:lnTo>
                    <a:pt x="10585648" y="0"/>
                  </a:lnTo>
                  <a:lnTo>
                    <a:pt x="105856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5856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The R-Squared score of the model was 0.9999438356582193.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205757"/>
          </a:xfrm>
          <a:custGeom>
            <a:avLst/>
            <a:gdLst/>
            <a:ahLst/>
            <a:cxnLst/>
            <a:rect r="r" b="b" t="t" l="l"/>
            <a:pathLst>
              <a:path h="3205757" w="18288000">
                <a:moveTo>
                  <a:pt x="0" y="0"/>
                </a:moveTo>
                <a:lnTo>
                  <a:pt x="18288000" y="0"/>
                </a:lnTo>
                <a:lnTo>
                  <a:pt x="18288000" y="3205757"/>
                </a:lnTo>
                <a:lnTo>
                  <a:pt x="0" y="3205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" r="0" b="-6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97582" y="3910905"/>
            <a:ext cx="11040070" cy="1010218"/>
            <a:chOff x="0" y="0"/>
            <a:chExt cx="14720093" cy="13469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720094" cy="1346957"/>
            </a:xfrm>
            <a:custGeom>
              <a:avLst/>
              <a:gdLst/>
              <a:ahLst/>
              <a:cxnLst/>
              <a:rect r="r" b="b" t="t" l="l"/>
              <a:pathLst>
                <a:path h="1346957" w="14720094">
                  <a:moveTo>
                    <a:pt x="0" y="0"/>
                  </a:moveTo>
                  <a:lnTo>
                    <a:pt x="14720094" y="0"/>
                  </a:lnTo>
                  <a:lnTo>
                    <a:pt x="14720094" y="1346957"/>
                  </a:lnTo>
                  <a:lnTo>
                    <a:pt x="0" y="13469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4720093" cy="13660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49"/>
                </a:lnSpc>
              </a:pPr>
              <a:r>
                <a:rPr lang="en-US" sz="4999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Enhancing Predictive Capabilities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29712" y="5096916"/>
            <a:ext cx="28575" cy="4487764"/>
            <a:chOff x="0" y="0"/>
            <a:chExt cx="38100" cy="59836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00" cy="5983732"/>
            </a:xfrm>
            <a:custGeom>
              <a:avLst/>
              <a:gdLst/>
              <a:ahLst/>
              <a:cxnLst/>
              <a:rect r="r" b="b" t="t" l="l"/>
              <a:pathLst>
                <a:path h="5983732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5964682"/>
                  </a:lnTo>
                  <a:cubicBezTo>
                    <a:pt x="38100" y="5975223"/>
                    <a:pt x="29591" y="5983732"/>
                    <a:pt x="19050" y="5983732"/>
                  </a:cubicBezTo>
                  <a:cubicBezTo>
                    <a:pt x="8509" y="5983732"/>
                    <a:pt x="0" y="5975223"/>
                    <a:pt x="0" y="5964682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86489" y="5659488"/>
            <a:ext cx="897582" cy="28575"/>
            <a:chOff x="0" y="0"/>
            <a:chExt cx="1196777" cy="38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6721" cy="38100"/>
            </a:xfrm>
            <a:custGeom>
              <a:avLst/>
              <a:gdLst/>
              <a:ahLst/>
              <a:cxnLst/>
              <a:rect r="r" b="b" t="t" l="l"/>
              <a:pathLst>
                <a:path h="38100" w="11967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77671" y="0"/>
                  </a:lnTo>
                  <a:cubicBezTo>
                    <a:pt x="1188212" y="0"/>
                    <a:pt x="1196721" y="8509"/>
                    <a:pt x="1196721" y="19050"/>
                  </a:cubicBezTo>
                  <a:cubicBezTo>
                    <a:pt x="1196721" y="29591"/>
                    <a:pt x="1188212" y="38100"/>
                    <a:pt x="11776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855496" y="5385346"/>
            <a:ext cx="577006" cy="577006"/>
            <a:chOff x="0" y="0"/>
            <a:chExt cx="769342" cy="7693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9366" cy="769366"/>
            </a:xfrm>
            <a:custGeom>
              <a:avLst/>
              <a:gdLst/>
              <a:ahLst/>
              <a:cxnLst/>
              <a:rect r="r" b="b" t="t" l="l"/>
              <a:pathLst>
                <a:path h="769366" w="7693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718058" y="0"/>
                  </a:lnTo>
                  <a:cubicBezTo>
                    <a:pt x="746379" y="0"/>
                    <a:pt x="769366" y="22987"/>
                    <a:pt x="769366" y="51308"/>
                  </a:cubicBezTo>
                  <a:lnTo>
                    <a:pt x="769366" y="718058"/>
                  </a:lnTo>
                  <a:cubicBezTo>
                    <a:pt x="769366" y="746379"/>
                    <a:pt x="746379" y="769366"/>
                    <a:pt x="718058" y="769366"/>
                  </a:cubicBezTo>
                  <a:lnTo>
                    <a:pt x="51308" y="769366"/>
                  </a:lnTo>
                  <a:cubicBezTo>
                    <a:pt x="22987" y="769366"/>
                    <a:pt x="0" y="746379"/>
                    <a:pt x="0" y="718058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058200" y="5481489"/>
            <a:ext cx="171599" cy="384721"/>
            <a:chOff x="0" y="0"/>
            <a:chExt cx="228798" cy="51296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8798" cy="512962"/>
            </a:xfrm>
            <a:custGeom>
              <a:avLst/>
              <a:gdLst/>
              <a:ahLst/>
              <a:cxnLst/>
              <a:rect r="r" b="b" t="t" l="l"/>
              <a:pathLst>
                <a:path h="512962" w="228798">
                  <a:moveTo>
                    <a:pt x="0" y="0"/>
                  </a:moveTo>
                  <a:lnTo>
                    <a:pt x="228798" y="0"/>
                  </a:lnTo>
                  <a:lnTo>
                    <a:pt x="228798" y="512962"/>
                  </a:lnTo>
                  <a:lnTo>
                    <a:pt x="0" y="512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57150"/>
              <a:ext cx="228798" cy="4558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7583" y="5353347"/>
            <a:ext cx="6835974" cy="820341"/>
            <a:chOff x="0" y="0"/>
            <a:chExt cx="9114632" cy="10937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14632" cy="1093788"/>
            </a:xfrm>
            <a:custGeom>
              <a:avLst/>
              <a:gdLst/>
              <a:ahLst/>
              <a:cxnLst/>
              <a:rect r="r" b="b" t="t" l="l"/>
              <a:pathLst>
                <a:path h="1093788" w="9114632">
                  <a:moveTo>
                    <a:pt x="0" y="0"/>
                  </a:moveTo>
                  <a:lnTo>
                    <a:pt x="9114632" y="0"/>
                  </a:lnTo>
                  <a:lnTo>
                    <a:pt x="9114632" y="1093788"/>
                  </a:lnTo>
                  <a:lnTo>
                    <a:pt x="0" y="1093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9114632" cy="1169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187"/>
                </a:lnSpc>
              </a:pPr>
              <a:r>
                <a:rPr lang="en-US" sz="2000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Consider using advanced machine learning models like Random Forest and XGBoost.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03929" y="6941641"/>
            <a:ext cx="897582" cy="28575"/>
            <a:chOff x="0" y="0"/>
            <a:chExt cx="1196777" cy="38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96721" cy="38100"/>
            </a:xfrm>
            <a:custGeom>
              <a:avLst/>
              <a:gdLst/>
              <a:ahLst/>
              <a:cxnLst/>
              <a:rect r="r" b="b" t="t" l="l"/>
              <a:pathLst>
                <a:path h="38100" w="11967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77671" y="0"/>
                  </a:lnTo>
                  <a:cubicBezTo>
                    <a:pt x="1188212" y="0"/>
                    <a:pt x="1196721" y="8509"/>
                    <a:pt x="1196721" y="19050"/>
                  </a:cubicBezTo>
                  <a:cubicBezTo>
                    <a:pt x="1196721" y="29591"/>
                    <a:pt x="1188212" y="38100"/>
                    <a:pt x="11776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855496" y="6667500"/>
            <a:ext cx="577006" cy="577006"/>
            <a:chOff x="0" y="0"/>
            <a:chExt cx="769342" cy="7693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69366" cy="769366"/>
            </a:xfrm>
            <a:custGeom>
              <a:avLst/>
              <a:gdLst/>
              <a:ahLst/>
              <a:cxnLst/>
              <a:rect r="r" b="b" t="t" l="l"/>
              <a:pathLst>
                <a:path h="769366" w="7693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718058" y="0"/>
                  </a:lnTo>
                  <a:cubicBezTo>
                    <a:pt x="746379" y="0"/>
                    <a:pt x="769366" y="22987"/>
                    <a:pt x="769366" y="51308"/>
                  </a:cubicBezTo>
                  <a:lnTo>
                    <a:pt x="769366" y="718058"/>
                  </a:lnTo>
                  <a:cubicBezTo>
                    <a:pt x="769366" y="746379"/>
                    <a:pt x="746379" y="769366"/>
                    <a:pt x="718058" y="769366"/>
                  </a:cubicBezTo>
                  <a:lnTo>
                    <a:pt x="51308" y="769366"/>
                  </a:lnTo>
                  <a:cubicBezTo>
                    <a:pt x="22987" y="769366"/>
                    <a:pt x="0" y="746379"/>
                    <a:pt x="0" y="718058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025459" y="6763642"/>
            <a:ext cx="236935" cy="384721"/>
            <a:chOff x="0" y="0"/>
            <a:chExt cx="315913" cy="5129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15913" cy="512962"/>
            </a:xfrm>
            <a:custGeom>
              <a:avLst/>
              <a:gdLst/>
              <a:ahLst/>
              <a:cxnLst/>
              <a:rect r="r" b="b" t="t" l="l"/>
              <a:pathLst>
                <a:path h="512962" w="315913">
                  <a:moveTo>
                    <a:pt x="0" y="0"/>
                  </a:moveTo>
                  <a:lnTo>
                    <a:pt x="315913" y="0"/>
                  </a:lnTo>
                  <a:lnTo>
                    <a:pt x="315913" y="512962"/>
                  </a:lnTo>
                  <a:lnTo>
                    <a:pt x="0" y="512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57150"/>
              <a:ext cx="315913" cy="4558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554444" y="6635502"/>
            <a:ext cx="6835974" cy="820341"/>
            <a:chOff x="0" y="0"/>
            <a:chExt cx="9114632" cy="10937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114632" cy="1093788"/>
            </a:xfrm>
            <a:custGeom>
              <a:avLst/>
              <a:gdLst/>
              <a:ahLst/>
              <a:cxnLst/>
              <a:rect r="r" b="b" t="t" l="l"/>
              <a:pathLst>
                <a:path h="1093788" w="9114632">
                  <a:moveTo>
                    <a:pt x="0" y="0"/>
                  </a:moveTo>
                  <a:lnTo>
                    <a:pt x="9114632" y="0"/>
                  </a:lnTo>
                  <a:lnTo>
                    <a:pt x="9114632" y="1093788"/>
                  </a:lnTo>
                  <a:lnTo>
                    <a:pt x="0" y="1093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9114632" cy="1169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Hyperparameter tuning can optimize the performance of the chosen ML model.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986489" y="8095655"/>
            <a:ext cx="897582" cy="28575"/>
            <a:chOff x="0" y="0"/>
            <a:chExt cx="1196777" cy="38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96721" cy="38100"/>
            </a:xfrm>
            <a:custGeom>
              <a:avLst/>
              <a:gdLst/>
              <a:ahLst/>
              <a:cxnLst/>
              <a:rect r="r" b="b" t="t" l="l"/>
              <a:pathLst>
                <a:path h="38100" w="119672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77671" y="0"/>
                  </a:lnTo>
                  <a:cubicBezTo>
                    <a:pt x="1188212" y="0"/>
                    <a:pt x="1196721" y="8509"/>
                    <a:pt x="1196721" y="19050"/>
                  </a:cubicBezTo>
                  <a:cubicBezTo>
                    <a:pt x="1196721" y="29591"/>
                    <a:pt x="1188212" y="38100"/>
                    <a:pt x="1177671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0CED9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855496" y="7821514"/>
            <a:ext cx="577006" cy="577006"/>
            <a:chOff x="0" y="0"/>
            <a:chExt cx="769342" cy="76934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69366" cy="769366"/>
            </a:xfrm>
            <a:custGeom>
              <a:avLst/>
              <a:gdLst/>
              <a:ahLst/>
              <a:cxnLst/>
              <a:rect r="r" b="b" t="t" l="l"/>
              <a:pathLst>
                <a:path h="769366" w="7693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718058" y="0"/>
                  </a:lnTo>
                  <a:cubicBezTo>
                    <a:pt x="746379" y="0"/>
                    <a:pt x="769366" y="22987"/>
                    <a:pt x="769366" y="51308"/>
                  </a:cubicBezTo>
                  <a:lnTo>
                    <a:pt x="769366" y="718058"/>
                  </a:lnTo>
                  <a:cubicBezTo>
                    <a:pt x="769366" y="746379"/>
                    <a:pt x="746379" y="769366"/>
                    <a:pt x="718058" y="769366"/>
                  </a:cubicBezTo>
                  <a:lnTo>
                    <a:pt x="51308" y="769366"/>
                  </a:lnTo>
                  <a:cubicBezTo>
                    <a:pt x="22987" y="769366"/>
                    <a:pt x="0" y="746379"/>
                    <a:pt x="0" y="718058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025459" y="7917656"/>
            <a:ext cx="236935" cy="384721"/>
            <a:chOff x="0" y="0"/>
            <a:chExt cx="315913" cy="51296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15913" cy="512962"/>
            </a:xfrm>
            <a:custGeom>
              <a:avLst/>
              <a:gdLst/>
              <a:ahLst/>
              <a:cxnLst/>
              <a:rect r="r" b="b" t="t" l="l"/>
              <a:pathLst>
                <a:path h="512962" w="315913">
                  <a:moveTo>
                    <a:pt x="0" y="0"/>
                  </a:moveTo>
                  <a:lnTo>
                    <a:pt x="315913" y="0"/>
                  </a:lnTo>
                  <a:lnTo>
                    <a:pt x="315913" y="512962"/>
                  </a:lnTo>
                  <a:lnTo>
                    <a:pt x="0" y="512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57150"/>
              <a:ext cx="315913" cy="4558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97583" y="7789515"/>
            <a:ext cx="6835974" cy="820341"/>
            <a:chOff x="0" y="0"/>
            <a:chExt cx="9114632" cy="109378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114632" cy="1093788"/>
            </a:xfrm>
            <a:custGeom>
              <a:avLst/>
              <a:gdLst/>
              <a:ahLst/>
              <a:cxnLst/>
              <a:rect r="r" b="b" t="t" l="l"/>
              <a:pathLst>
                <a:path h="1093788" w="9114632">
                  <a:moveTo>
                    <a:pt x="0" y="0"/>
                  </a:moveTo>
                  <a:lnTo>
                    <a:pt x="9114632" y="0"/>
                  </a:lnTo>
                  <a:lnTo>
                    <a:pt x="9114632" y="1093788"/>
                  </a:lnTo>
                  <a:lnTo>
                    <a:pt x="0" y="1093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9114632" cy="1169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187"/>
                </a:lnSpc>
              </a:pPr>
              <a:r>
                <a:rPr lang="en-US" sz="2000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Implement Time-Series Analysis techniques like ARIMA for more accurate trend predictions.</a:t>
              </a:r>
            </a:p>
          </p:txBody>
        </p:sp>
      </p:grpSp>
    </p:spTree>
  </p:cSld>
  <p:clrMapOvr>
    <a:masterClrMapping/>
  </p:clrMapOvr>
  <p:transition spd="fast">
    <p:cover dir="u"/>
  </p:transition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3043684"/>
            <a:ext cx="7088237" cy="1037812"/>
            <a:chOff x="0" y="0"/>
            <a:chExt cx="9450983" cy="13837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383750"/>
            </a:xfrm>
            <a:custGeom>
              <a:avLst/>
              <a:gdLst/>
              <a:ahLst/>
              <a:cxnLst/>
              <a:rect r="r" b="b" t="t" l="l"/>
              <a:pathLst>
                <a:path h="1383750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383750"/>
                  </a:lnTo>
                  <a:lnTo>
                    <a:pt x="0" y="1383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450983" cy="1412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Key Takeaways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815631"/>
            <a:ext cx="637878" cy="637877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16224" y="4921895"/>
            <a:ext cx="189756" cy="425351"/>
            <a:chOff x="0" y="0"/>
            <a:chExt cx="253008" cy="5671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3008" cy="567135"/>
            </a:xfrm>
            <a:custGeom>
              <a:avLst/>
              <a:gdLst/>
              <a:ahLst/>
              <a:cxnLst/>
              <a:rect r="r" b="b" t="t" l="l"/>
              <a:pathLst>
                <a:path h="567135" w="253008">
                  <a:moveTo>
                    <a:pt x="0" y="0"/>
                  </a:moveTo>
                  <a:lnTo>
                    <a:pt x="253008" y="0"/>
                  </a:lnTo>
                  <a:lnTo>
                    <a:pt x="25300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57150"/>
              <a:ext cx="253008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13632" y="4815631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Successful Analysis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13632" y="5428655"/>
            <a:ext cx="4324052" cy="1360885"/>
            <a:chOff x="0" y="0"/>
            <a:chExt cx="5765403" cy="18145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65404" cy="1814513"/>
            </a:xfrm>
            <a:custGeom>
              <a:avLst/>
              <a:gdLst/>
              <a:ahLst/>
              <a:cxnLst/>
              <a:rect r="r" b="b" t="t" l="l"/>
              <a:pathLst>
                <a:path h="1814513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576540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We successfully analyzed historical TCS stock price trends and identified key patterns.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21202" y="4815631"/>
            <a:ext cx="637878" cy="637877"/>
            <a:chOff x="0" y="0"/>
            <a:chExt cx="850503" cy="8505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709171" y="4921895"/>
            <a:ext cx="261938" cy="425351"/>
            <a:chOff x="0" y="0"/>
            <a:chExt cx="349250" cy="5671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9250" cy="567135"/>
            </a:xfrm>
            <a:custGeom>
              <a:avLst/>
              <a:gdLst/>
              <a:ahLst/>
              <a:cxnLst/>
              <a:rect r="r" b="b" t="t" l="l"/>
              <a:pathLst>
                <a:path h="567135" w="349250">
                  <a:moveTo>
                    <a:pt x="0" y="0"/>
                  </a:moveTo>
                  <a:lnTo>
                    <a:pt x="349250" y="0"/>
                  </a:lnTo>
                  <a:lnTo>
                    <a:pt x="349250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57150"/>
              <a:ext cx="349250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42598" y="4815631"/>
            <a:ext cx="3778449" cy="442912"/>
            <a:chOff x="0" y="0"/>
            <a:chExt cx="5037932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37932" cy="590550"/>
            </a:xfrm>
            <a:custGeom>
              <a:avLst/>
              <a:gdLst/>
              <a:ahLst/>
              <a:cxnLst/>
              <a:rect r="r" b="b" t="t" l="l"/>
              <a:pathLst>
                <a:path h="590550" w="5037932">
                  <a:moveTo>
                    <a:pt x="0" y="0"/>
                  </a:moveTo>
                  <a:lnTo>
                    <a:pt x="5037932" y="0"/>
                  </a:lnTo>
                  <a:lnTo>
                    <a:pt x="503793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503793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Data-Driven Insights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42598" y="5428655"/>
            <a:ext cx="4324052" cy="1360885"/>
            <a:chOff x="0" y="0"/>
            <a:chExt cx="5765403" cy="18145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765404" cy="1814513"/>
            </a:xfrm>
            <a:custGeom>
              <a:avLst/>
              <a:gdLst/>
              <a:ahLst/>
              <a:cxnLst/>
              <a:rect r="r" b="b" t="t" l="l"/>
              <a:pathLst>
                <a:path h="1814513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576540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Moving averages and historical data proved valuable in providing actionable insights.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050166" y="4815631"/>
            <a:ext cx="637877" cy="637877"/>
            <a:chOff x="0" y="0"/>
            <a:chExt cx="850503" cy="85050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238136" y="4921895"/>
            <a:ext cx="261938" cy="425351"/>
            <a:chOff x="0" y="0"/>
            <a:chExt cx="349250" cy="56713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49250" cy="567135"/>
            </a:xfrm>
            <a:custGeom>
              <a:avLst/>
              <a:gdLst/>
              <a:ahLst/>
              <a:cxnLst/>
              <a:rect r="r" b="b" t="t" l="l"/>
              <a:pathLst>
                <a:path h="567135" w="349250">
                  <a:moveTo>
                    <a:pt x="0" y="0"/>
                  </a:moveTo>
                  <a:lnTo>
                    <a:pt x="349250" y="0"/>
                  </a:lnTo>
                  <a:lnTo>
                    <a:pt x="349250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57150"/>
              <a:ext cx="349250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971561" y="4815631"/>
            <a:ext cx="3544044" cy="442912"/>
            <a:chOff x="0" y="0"/>
            <a:chExt cx="4725392" cy="5905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Future Directions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971561" y="5428655"/>
            <a:ext cx="4324052" cy="1814512"/>
            <a:chOff x="0" y="0"/>
            <a:chExt cx="5765403" cy="24193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765404" cy="2419350"/>
            </a:xfrm>
            <a:custGeom>
              <a:avLst/>
              <a:gdLst/>
              <a:ahLst/>
              <a:cxnLst/>
              <a:rect r="r" b="b" t="t" l="l"/>
              <a:pathLst>
                <a:path h="2419350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5765403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Future work will focus on implementing advanced machine learning models for improved predictions.</a:t>
              </a:r>
            </a:p>
          </p:txBody>
        </p:sp>
      </p:grpSp>
    </p:spTree>
  </p:cSld>
  <p:clrMapOvr>
    <a:masterClrMapping/>
  </p:clrMapOvr>
  <p:transition spd="fast">
    <p:cover dir="r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2859"/>
            <a:ext cx="19006993" cy="6309497"/>
          </a:xfrm>
          <a:custGeom>
            <a:avLst/>
            <a:gdLst/>
            <a:ahLst/>
            <a:cxnLst/>
            <a:rect r="r" b="b" t="t" l="l"/>
            <a:pathLst>
              <a:path h="6309497" w="19006993">
                <a:moveTo>
                  <a:pt x="0" y="0"/>
                </a:moveTo>
                <a:lnTo>
                  <a:pt x="19006993" y="0"/>
                </a:lnTo>
                <a:lnTo>
                  <a:pt x="19006993" y="6309497"/>
                </a:lnTo>
                <a:lnTo>
                  <a:pt x="0" y="6309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410" r="0" b="-1048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08901" y="6471504"/>
            <a:ext cx="5470197" cy="35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b="true" sz="12000" spc="-179">
                <a:solidFill>
                  <a:srgbClr val="13538A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</p:spTree>
  </p:cSld>
  <p:clrMapOvr>
    <a:masterClrMapping/>
  </p:clrMapOvr>
  <p:transition spd="fast">
    <p:circl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0" y="598291"/>
            <a:ext cx="8522404" cy="1672285"/>
            <a:chOff x="0" y="0"/>
            <a:chExt cx="11363206" cy="222971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3738"/>
              <a:ext cx="11140926" cy="1465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34"/>
                </a:lnSpc>
              </a:pPr>
              <a:r>
                <a:rPr lang="en-US" sz="8076">
                  <a:solidFill>
                    <a:srgbClr val="37C9EF"/>
                  </a:solidFill>
                  <a:latin typeface="Shrikhand"/>
                  <a:ea typeface="Shrikhand"/>
                  <a:cs typeface="Shrikhand"/>
                  <a:sym typeface="Shrikhand"/>
                </a:rPr>
                <a:t>Me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100"/>
              <a:ext cx="11363206" cy="700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03"/>
                </a:lnSpc>
                <a:spcBef>
                  <a:spcPct val="0"/>
                </a:spcBef>
              </a:pPr>
              <a:r>
                <a:rPr lang="en-US" b="true" sz="3639">
                  <a:solidFill>
                    <a:srgbClr val="37C9EF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CONTACT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868785" y="2640467"/>
            <a:ext cx="735883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Email : </a:t>
            </a:r>
            <a:r>
              <a:rPr lang="en-US" b="true" sz="5199" u="sng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mailto:ds075156@gmail.com"/>
              </a:rPr>
              <a:t>ds075156@gmail.com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35825" y="4870587"/>
            <a:ext cx="7624753" cy="143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0"/>
              </a:lnSpc>
            </a:pPr>
            <a:r>
              <a:rPr lang="en-US" sz="2779" b="true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LinkedIn : </a:t>
            </a:r>
            <a:r>
              <a:rPr lang="en-US" b="true" sz="2779" u="sng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www.linkedin.com/in/dhruvsingh-data-analyst/"/>
              </a:rPr>
              <a:t>https://www.linkedin.com/in/dhruvsingh-data-analyst/</a:t>
            </a:r>
            <a:r>
              <a:rPr lang="en-US" sz="2779" b="true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8355" y="6714524"/>
            <a:ext cx="6279694" cy="133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"/>
              </a:lnSpc>
            </a:pPr>
            <a:r>
              <a:rPr lang="en-US" sz="2519" b="true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: </a:t>
            </a:r>
            <a:r>
              <a:rPr lang="en-US" b="true" sz="2519" u="sng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github.com/dhru07/TCS_Stock_Data_Analysis_UM"/>
              </a:rPr>
              <a:t>https://github.com/dhru07/TCS_Stock_Data_Analysis_UM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572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10637" y="1557309"/>
            <a:ext cx="9820291" cy="1107266"/>
            <a:chOff x="0" y="0"/>
            <a:chExt cx="12922448" cy="14570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22448" cy="1457044"/>
            </a:xfrm>
            <a:custGeom>
              <a:avLst/>
              <a:gdLst/>
              <a:ahLst/>
              <a:cxnLst/>
              <a:rect r="r" b="b" t="t" l="l"/>
              <a:pathLst>
                <a:path h="1457044" w="12922448">
                  <a:moveTo>
                    <a:pt x="0" y="0"/>
                  </a:moveTo>
                  <a:lnTo>
                    <a:pt x="12922448" y="0"/>
                  </a:lnTo>
                  <a:lnTo>
                    <a:pt x="12922448" y="1457044"/>
                  </a:lnTo>
                  <a:lnTo>
                    <a:pt x="0" y="1457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922448" cy="14856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Introduction to the Project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90492" y="5291662"/>
            <a:ext cx="4972645" cy="1360885"/>
            <a:chOff x="0" y="0"/>
            <a:chExt cx="6630193" cy="1814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663019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We will examine TCS stock data to understand historical trends and patterns.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25895" y="3614278"/>
            <a:ext cx="4972645" cy="1360885"/>
            <a:chOff x="0" y="0"/>
            <a:chExt cx="6630193" cy="1814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Our goal is to forecast future stock prices and identify potential opportunities.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33680" y="6640274"/>
            <a:ext cx="4972645" cy="907256"/>
            <a:chOff x="0" y="0"/>
            <a:chExt cx="6630193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We'll utilize Machine Learning models to predict the stock price movement.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401237" y="4975163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7" y="0"/>
                </a:lnTo>
                <a:lnTo>
                  <a:pt x="2318147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>
            <a:off x="8749069" y="5935672"/>
            <a:ext cx="825654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007747" y="6603120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1" id="21"/>
          <p:cNvSpPr/>
          <p:nvPr/>
        </p:nvSpPr>
        <p:spPr>
          <a:xfrm rot="0">
            <a:off x="9550911" y="4280433"/>
            <a:ext cx="2031218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0007747" y="3720865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23" id="23"/>
          <p:cNvSpPr/>
          <p:nvPr/>
        </p:nvSpPr>
        <p:spPr>
          <a:xfrm rot="-5400000">
            <a:off x="7205913" y="5871585"/>
            <a:ext cx="4737619" cy="0"/>
          </a:xfrm>
          <a:prstGeom prst="line">
            <a:avLst/>
          </a:prstGeom>
          <a:ln cap="flat" w="28575">
            <a:solidFill>
              <a:srgbClr val="3C5679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9550911" y="7093902"/>
            <a:ext cx="1740915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7606992" y="5143500"/>
            <a:ext cx="1537008" cy="1392690"/>
            <a:chOff x="0" y="0"/>
            <a:chExt cx="2550919" cy="2311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403CC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229947" y="3502776"/>
            <a:ext cx="1537008" cy="1392690"/>
            <a:chOff x="0" y="0"/>
            <a:chExt cx="2550919" cy="2311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403CC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229947" y="6397557"/>
            <a:ext cx="1537008" cy="1392690"/>
            <a:chOff x="0" y="0"/>
            <a:chExt cx="2550919" cy="2311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403CCF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7940581" y="5427413"/>
            <a:ext cx="766093" cy="824865"/>
          </a:xfrm>
          <a:custGeom>
            <a:avLst/>
            <a:gdLst/>
            <a:ahLst/>
            <a:cxnLst/>
            <a:rect r="r" b="b" t="t" l="l"/>
            <a:pathLst>
              <a:path h="824865" w="766093">
                <a:moveTo>
                  <a:pt x="0" y="0"/>
                </a:moveTo>
                <a:lnTo>
                  <a:pt x="766093" y="0"/>
                </a:lnTo>
                <a:lnTo>
                  <a:pt x="766093" y="824865"/>
                </a:lnTo>
                <a:lnTo>
                  <a:pt x="0" y="824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561406" y="3793215"/>
            <a:ext cx="874091" cy="811812"/>
          </a:xfrm>
          <a:custGeom>
            <a:avLst/>
            <a:gdLst/>
            <a:ahLst/>
            <a:cxnLst/>
            <a:rect r="r" b="b" t="t" l="l"/>
            <a:pathLst>
              <a:path h="811812" w="874091">
                <a:moveTo>
                  <a:pt x="0" y="0"/>
                </a:moveTo>
                <a:lnTo>
                  <a:pt x="874090" y="0"/>
                </a:lnTo>
                <a:lnTo>
                  <a:pt x="874090" y="811812"/>
                </a:lnTo>
                <a:lnTo>
                  <a:pt x="0" y="81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588542" y="6652547"/>
            <a:ext cx="819817" cy="882711"/>
          </a:xfrm>
          <a:custGeom>
            <a:avLst/>
            <a:gdLst/>
            <a:ahLst/>
            <a:cxnLst/>
            <a:rect r="r" b="b" t="t" l="l"/>
            <a:pathLst>
              <a:path h="882711" w="819817">
                <a:moveTo>
                  <a:pt x="0" y="0"/>
                </a:moveTo>
                <a:lnTo>
                  <a:pt x="819818" y="0"/>
                </a:lnTo>
                <a:lnTo>
                  <a:pt x="819818" y="882711"/>
                </a:lnTo>
                <a:lnTo>
                  <a:pt x="0" y="8827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045517"/>
            <a:ext cx="7783265" cy="1888808"/>
            <a:chOff x="0" y="0"/>
            <a:chExt cx="10377687" cy="25184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77687" cy="2518410"/>
            </a:xfrm>
            <a:custGeom>
              <a:avLst/>
              <a:gdLst/>
              <a:ahLst/>
              <a:cxnLst/>
              <a:rect r="r" b="b" t="t" l="l"/>
              <a:pathLst>
                <a:path h="2518410" w="10377687">
                  <a:moveTo>
                    <a:pt x="0" y="0"/>
                  </a:moveTo>
                  <a:lnTo>
                    <a:pt x="10377687" y="0"/>
                  </a:lnTo>
                  <a:lnTo>
                    <a:pt x="10377687" y="2518410"/>
                  </a:lnTo>
                  <a:lnTo>
                    <a:pt x="0" y="2518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377687" cy="2546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Technologies &amp; Tools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3141166"/>
            <a:ext cx="637877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074224" y="3247430"/>
            <a:ext cx="189756" cy="425351"/>
            <a:chOff x="0" y="0"/>
            <a:chExt cx="253008" cy="5671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3008" cy="567135"/>
            </a:xfrm>
            <a:custGeom>
              <a:avLst/>
              <a:gdLst/>
              <a:ahLst/>
              <a:cxnLst/>
              <a:rect r="r" b="b" t="t" l="l"/>
              <a:pathLst>
                <a:path h="567135" w="253008">
                  <a:moveTo>
                    <a:pt x="0" y="0"/>
                  </a:moveTo>
                  <a:lnTo>
                    <a:pt x="253008" y="0"/>
                  </a:lnTo>
                  <a:lnTo>
                    <a:pt x="25300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57150"/>
              <a:ext cx="253008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3141166"/>
            <a:ext cx="8524131" cy="453629"/>
            <a:chOff x="0" y="0"/>
            <a:chExt cx="1136550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 is the main programming language used for this project.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50237" y="4700439"/>
            <a:ext cx="637877" cy="637877"/>
            <a:chOff x="0" y="0"/>
            <a:chExt cx="850503" cy="8505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038208" y="4806702"/>
            <a:ext cx="261938" cy="425351"/>
            <a:chOff x="0" y="0"/>
            <a:chExt cx="349250" cy="5671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9250" cy="567135"/>
            </a:xfrm>
            <a:custGeom>
              <a:avLst/>
              <a:gdLst/>
              <a:ahLst/>
              <a:cxnLst/>
              <a:rect r="r" b="b" t="t" l="l"/>
              <a:pathLst>
                <a:path h="567135" w="349250">
                  <a:moveTo>
                    <a:pt x="0" y="0"/>
                  </a:moveTo>
                  <a:lnTo>
                    <a:pt x="349250" y="0"/>
                  </a:lnTo>
                  <a:lnTo>
                    <a:pt x="349250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57150"/>
              <a:ext cx="349250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771632" y="4700439"/>
            <a:ext cx="8524131" cy="907256"/>
            <a:chOff x="0" y="0"/>
            <a:chExt cx="11365508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We leverage various Python libraries including Pandas, NumPy, Matplotlib, Seaborn, and Scikit-learn.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850237" y="6259711"/>
            <a:ext cx="637877" cy="637878"/>
            <a:chOff x="0" y="0"/>
            <a:chExt cx="850503" cy="8505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987512" y="6259711"/>
            <a:ext cx="363179" cy="604203"/>
            <a:chOff x="0" y="0"/>
            <a:chExt cx="349250" cy="58103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49250" cy="581030"/>
            </a:xfrm>
            <a:custGeom>
              <a:avLst/>
              <a:gdLst/>
              <a:ahLst/>
              <a:cxnLst/>
              <a:rect r="r" b="b" t="t" l="l"/>
              <a:pathLst>
                <a:path h="581030" w="349250">
                  <a:moveTo>
                    <a:pt x="0" y="0"/>
                  </a:moveTo>
                  <a:lnTo>
                    <a:pt x="349250" y="0"/>
                  </a:lnTo>
                  <a:lnTo>
                    <a:pt x="349250" y="581030"/>
                  </a:lnTo>
                  <a:lnTo>
                    <a:pt x="0" y="581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57150"/>
              <a:ext cx="349250" cy="5238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771632" y="6259711"/>
            <a:ext cx="8524131" cy="453629"/>
            <a:chOff x="0" y="0"/>
            <a:chExt cx="11365508" cy="6048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analysis is performed using SQL and Excel.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850237" y="7818984"/>
            <a:ext cx="637877" cy="637878"/>
            <a:chOff x="0" y="0"/>
            <a:chExt cx="850503" cy="85050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936966" y="7847261"/>
            <a:ext cx="356630" cy="609601"/>
            <a:chOff x="0" y="0"/>
            <a:chExt cx="331787" cy="5671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31787" cy="567135"/>
            </a:xfrm>
            <a:custGeom>
              <a:avLst/>
              <a:gdLst/>
              <a:ahLst/>
              <a:cxnLst/>
              <a:rect r="r" b="b" t="t" l="l"/>
              <a:pathLst>
                <a:path h="567135" w="331787">
                  <a:moveTo>
                    <a:pt x="0" y="0"/>
                  </a:moveTo>
                  <a:lnTo>
                    <a:pt x="331787" y="0"/>
                  </a:lnTo>
                  <a:lnTo>
                    <a:pt x="331787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57150"/>
              <a:ext cx="331787" cy="509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49495A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771632" y="7818984"/>
            <a:ext cx="8524131" cy="907256"/>
            <a:chOff x="0" y="0"/>
            <a:chExt cx="11365508" cy="12096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The Linear Regression model is used for predicting stock price trends.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48187" y="803350"/>
            <a:ext cx="3804730" cy="1888808"/>
            <a:chOff x="0" y="0"/>
            <a:chExt cx="5072973" cy="25184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72973" cy="2518410"/>
            </a:xfrm>
            <a:custGeom>
              <a:avLst/>
              <a:gdLst/>
              <a:ahLst/>
              <a:cxnLst/>
              <a:rect r="r" b="b" t="t" l="l"/>
              <a:pathLst>
                <a:path h="2518410" w="5072973">
                  <a:moveTo>
                    <a:pt x="0" y="0"/>
                  </a:moveTo>
                  <a:lnTo>
                    <a:pt x="5072973" y="0"/>
                  </a:lnTo>
                  <a:lnTo>
                    <a:pt x="5072973" y="2518410"/>
                  </a:lnTo>
                  <a:lnTo>
                    <a:pt x="0" y="2518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072973" cy="25469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Dataset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8187" y="3202157"/>
            <a:ext cx="6710019" cy="1719217"/>
            <a:chOff x="0" y="0"/>
            <a:chExt cx="7411498" cy="18989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11498" cy="1898947"/>
            </a:xfrm>
            <a:custGeom>
              <a:avLst/>
              <a:gdLst/>
              <a:ahLst/>
              <a:cxnLst/>
              <a:rect r="r" b="b" t="t" l="l"/>
              <a:pathLst>
                <a:path h="1898947" w="7411498">
                  <a:moveTo>
                    <a:pt x="0" y="0"/>
                  </a:moveTo>
                  <a:lnTo>
                    <a:pt x="7411498" y="0"/>
                  </a:lnTo>
                  <a:lnTo>
                    <a:pt x="7411498" y="1898947"/>
                  </a:lnTo>
                  <a:lnTo>
                    <a:pt x="0" y="1898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7411498" cy="20132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9"/>
                </a:lnSpc>
              </a:pPr>
              <a:r>
                <a:rPr lang="en-US" sz="2787" b="true">
                  <a:solidFill>
                    <a:srgbClr val="49495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The dataset contains historical TCS stock data sourced from reputable financial websites.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48187" y="5164684"/>
            <a:ext cx="6375608" cy="4557753"/>
            <a:chOff x="0" y="0"/>
            <a:chExt cx="8356782" cy="59740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56782" cy="5974041"/>
            </a:xfrm>
            <a:custGeom>
              <a:avLst/>
              <a:gdLst/>
              <a:ahLst/>
              <a:cxnLst/>
              <a:rect r="r" b="b" t="t" l="l"/>
              <a:pathLst>
                <a:path h="5974041" w="8356782">
                  <a:moveTo>
                    <a:pt x="0" y="0"/>
                  </a:moveTo>
                  <a:lnTo>
                    <a:pt x="8356782" y="0"/>
                  </a:lnTo>
                  <a:lnTo>
                    <a:pt x="8356782" y="5974041"/>
                  </a:lnTo>
                  <a:lnTo>
                    <a:pt x="0" y="59740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8356782" cy="605976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1"/>
                </a:lnSpc>
              </a:pPr>
              <a:r>
                <a:rPr lang="en-US" sz="2187" b="true">
                  <a:solidFill>
                    <a:srgbClr val="49495A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Key columns :- </a:t>
              </a:r>
            </a:p>
            <a:p>
              <a:pPr algn="l" marL="472282" indent="-236141" lvl="1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Date – Trading date</a:t>
              </a:r>
            </a:p>
            <a:p>
              <a:pPr algn="l" marL="472282" indent="-236141" lvl="1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Open –</a:t>
              </a: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 Opening stock price</a:t>
              </a:r>
            </a:p>
            <a:p>
              <a:pPr algn="l" marL="472282" indent="-236141" lvl="1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High – Highest stock price of the day</a:t>
              </a:r>
            </a:p>
            <a:p>
              <a:pPr algn="l" marL="472282" indent="-236141" lvl="1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Low – Lowest stock price of the day</a:t>
              </a:r>
            </a:p>
            <a:p>
              <a:pPr algn="l" marL="472282" indent="-236141" lvl="1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 – Closing stock price</a:t>
              </a:r>
            </a:p>
            <a:p>
              <a:pPr algn="l" marL="472282" indent="-236141" lvl="1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Volume – Number of shares traded</a:t>
              </a:r>
            </a:p>
            <a:p>
              <a:pPr algn="l" marL="472282" indent="-236141" lvl="1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Dividends – Dividends paid on the stock</a:t>
              </a:r>
            </a:p>
            <a:p>
              <a:pPr algn="l" marL="472282" indent="-236141" lvl="1">
                <a:lnSpc>
                  <a:spcPts val="3561"/>
                </a:lnSpc>
                <a:buFont typeface="Arial"/>
                <a:buChar char="•"/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Stock Splits – Number of stock splits</a:t>
              </a:r>
            </a:p>
            <a:p>
              <a:pPr algn="l">
                <a:lnSpc>
                  <a:spcPts val="3562"/>
                </a:lnSpc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968971" y="630124"/>
            <a:ext cx="2676959" cy="2235261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0928" y="0"/>
            <a:ext cx="9133072" cy="10329368"/>
          </a:xfrm>
          <a:custGeom>
            <a:avLst/>
            <a:gdLst/>
            <a:ahLst/>
            <a:cxnLst/>
            <a:rect r="r" b="b" t="t" l="l"/>
            <a:pathLst>
              <a:path h="10329368" w="9133072">
                <a:moveTo>
                  <a:pt x="0" y="0"/>
                </a:moveTo>
                <a:lnTo>
                  <a:pt x="9133072" y="0"/>
                </a:lnTo>
                <a:lnTo>
                  <a:pt x="9133072" y="10329368"/>
                </a:lnTo>
                <a:lnTo>
                  <a:pt x="0" y="10329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098" b="0"/>
            </a:stretch>
          </a:blipFill>
        </p:spPr>
      </p:sp>
    </p:spTree>
  </p:cSld>
  <p:clrMapOvr>
    <a:masterClrMapping/>
  </p:clrMapOvr>
  <p:transition spd="slow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2508489"/>
            <a:ext cx="11214199" cy="1246590"/>
            <a:chOff x="0" y="0"/>
            <a:chExt cx="14952265" cy="16621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952266" cy="1662120"/>
            </a:xfrm>
            <a:custGeom>
              <a:avLst/>
              <a:gdLst/>
              <a:ahLst/>
              <a:cxnLst/>
              <a:rect r="r" b="b" t="t" l="l"/>
              <a:pathLst>
                <a:path h="1662120" w="14952266">
                  <a:moveTo>
                    <a:pt x="0" y="0"/>
                  </a:moveTo>
                  <a:lnTo>
                    <a:pt x="14952266" y="0"/>
                  </a:lnTo>
                  <a:lnTo>
                    <a:pt x="14952266" y="1662120"/>
                  </a:lnTo>
                  <a:lnTo>
                    <a:pt x="0" y="1662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4952265" cy="16906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Data Cleaning &amp; Preprocessing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6692" y="6646814"/>
            <a:ext cx="4972645" cy="1360885"/>
            <a:chOff x="0" y="0"/>
            <a:chExt cx="6630193" cy="1814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663019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Missing values are handled using a forward-fill method to ensure data consistency.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41719" y="6646814"/>
            <a:ext cx="4972645" cy="1360885"/>
            <a:chOff x="0" y="0"/>
            <a:chExt cx="6630193" cy="1814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Numerical columns are standardized to remove anomalies and prepare data for analysis.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86655" y="6646814"/>
            <a:ext cx="4972645" cy="1360885"/>
            <a:chOff x="0" y="0"/>
            <a:chExt cx="6630193" cy="1814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663019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We perform feature engineering by adding moving averages and lag variables for trend analysis.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57841" y="4517017"/>
            <a:ext cx="2807768" cy="1641944"/>
            <a:chOff x="0" y="0"/>
            <a:chExt cx="5638478" cy="32308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" y="12700"/>
              <a:ext cx="5623239" cy="3205480"/>
            </a:xfrm>
            <a:custGeom>
              <a:avLst/>
              <a:gdLst/>
              <a:ahLst/>
              <a:cxnLst/>
              <a:rect r="r" b="b" t="t" l="l"/>
              <a:pathLst>
                <a:path h="3205480" w="5623239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909753" y="4517017"/>
            <a:ext cx="2807768" cy="1641944"/>
            <a:chOff x="0" y="0"/>
            <a:chExt cx="5638478" cy="32308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80" y="12700"/>
              <a:ext cx="5623239" cy="3205480"/>
            </a:xfrm>
            <a:custGeom>
              <a:avLst/>
              <a:gdLst/>
              <a:ahLst/>
              <a:cxnLst/>
              <a:rect r="r" b="b" t="t" l="l"/>
              <a:pathLst>
                <a:path h="3205480" w="5623239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014822" y="4492310"/>
            <a:ext cx="2807768" cy="1641944"/>
            <a:chOff x="0" y="0"/>
            <a:chExt cx="5638478" cy="323088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80" y="12700"/>
              <a:ext cx="5623239" cy="3205480"/>
            </a:xfrm>
            <a:custGeom>
              <a:avLst/>
              <a:gdLst/>
              <a:ahLst/>
              <a:cxnLst/>
              <a:rect r="r" b="b" t="t" l="l"/>
              <a:pathLst>
                <a:path h="3205480" w="5623239">
                  <a:moveTo>
                    <a:pt x="4833298" y="3205480"/>
                  </a:moveTo>
                  <a:lnTo>
                    <a:pt x="0" y="3205480"/>
                  </a:lnTo>
                  <a:lnTo>
                    <a:pt x="791210" y="1602740"/>
                  </a:lnTo>
                  <a:lnTo>
                    <a:pt x="0" y="0"/>
                  </a:lnTo>
                  <a:lnTo>
                    <a:pt x="4833298" y="0"/>
                  </a:lnTo>
                  <a:lnTo>
                    <a:pt x="5623238" y="1602740"/>
                  </a:lnTo>
                  <a:lnTo>
                    <a:pt x="4833298" y="320548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3368562" y="4941056"/>
            <a:ext cx="744452" cy="744452"/>
          </a:xfrm>
          <a:custGeom>
            <a:avLst/>
            <a:gdLst/>
            <a:ahLst/>
            <a:cxnLst/>
            <a:rect r="r" b="b" t="t" l="l"/>
            <a:pathLst>
              <a:path h="744452" w="744452">
                <a:moveTo>
                  <a:pt x="0" y="0"/>
                </a:moveTo>
                <a:lnTo>
                  <a:pt x="744452" y="0"/>
                </a:lnTo>
                <a:lnTo>
                  <a:pt x="744452" y="744452"/>
                </a:lnTo>
                <a:lnTo>
                  <a:pt x="0" y="744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953764" y="4965763"/>
            <a:ext cx="719745" cy="719745"/>
          </a:xfrm>
          <a:custGeom>
            <a:avLst/>
            <a:gdLst/>
            <a:ahLst/>
            <a:cxnLst/>
            <a:rect r="r" b="b" t="t" l="l"/>
            <a:pathLst>
              <a:path h="719745" w="719745">
                <a:moveTo>
                  <a:pt x="0" y="0"/>
                </a:moveTo>
                <a:lnTo>
                  <a:pt x="719745" y="0"/>
                </a:lnTo>
                <a:lnTo>
                  <a:pt x="719745" y="719745"/>
                </a:lnTo>
                <a:lnTo>
                  <a:pt x="0" y="719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063797" y="4941056"/>
            <a:ext cx="709818" cy="709818"/>
          </a:xfrm>
          <a:custGeom>
            <a:avLst/>
            <a:gdLst/>
            <a:ahLst/>
            <a:cxnLst/>
            <a:rect r="r" b="b" t="t" l="l"/>
            <a:pathLst>
              <a:path h="709818" w="709818">
                <a:moveTo>
                  <a:pt x="0" y="0"/>
                </a:moveTo>
                <a:lnTo>
                  <a:pt x="709818" y="0"/>
                </a:lnTo>
                <a:lnTo>
                  <a:pt x="709818" y="709818"/>
                </a:lnTo>
                <a:lnTo>
                  <a:pt x="0" y="7098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606437"/>
            <a:ext cx="7805886" cy="907256"/>
            <a:chOff x="0" y="0"/>
            <a:chExt cx="10407848" cy="12096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2281" indent="-23614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2C92D5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We analyzed historical TCS stock price data to identify trends and patterns.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2631347"/>
            <a:ext cx="7805886" cy="907256"/>
            <a:chOff x="0" y="0"/>
            <a:chExt cx="10407848" cy="1209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72281" indent="-23614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2C92D5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The analysis revealed price spikes and other noteworthy patterns.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93371" y="3652903"/>
            <a:ext cx="11301259" cy="6032047"/>
          </a:xfrm>
          <a:custGeom>
            <a:avLst/>
            <a:gdLst/>
            <a:ahLst/>
            <a:cxnLst/>
            <a:rect r="r" b="b" t="t" l="l"/>
            <a:pathLst>
              <a:path h="6032047" w="11301259">
                <a:moveTo>
                  <a:pt x="0" y="0"/>
                </a:moveTo>
                <a:lnTo>
                  <a:pt x="11301258" y="0"/>
                </a:lnTo>
                <a:lnTo>
                  <a:pt x="11301258" y="6032047"/>
                </a:lnTo>
                <a:lnTo>
                  <a:pt x="0" y="603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42957" y="207328"/>
            <a:ext cx="10851356" cy="107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2"/>
              </a:lnSpc>
            </a:pPr>
            <a:r>
              <a:rPr lang="en-US" sz="6244" b="true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Stock Close Price Over Time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016653" y="2507073"/>
            <a:ext cx="13671060" cy="7296928"/>
          </a:xfrm>
          <a:custGeom>
            <a:avLst/>
            <a:gdLst/>
            <a:ahLst/>
            <a:cxnLst/>
            <a:rect r="r" b="b" t="t" l="l"/>
            <a:pathLst>
              <a:path h="7296928" w="13671060">
                <a:moveTo>
                  <a:pt x="0" y="0"/>
                </a:moveTo>
                <a:lnTo>
                  <a:pt x="13671060" y="0"/>
                </a:lnTo>
                <a:lnTo>
                  <a:pt x="13671060" y="7296928"/>
                </a:lnTo>
                <a:lnTo>
                  <a:pt x="0" y="7296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822" y="148880"/>
            <a:ext cx="11937270" cy="2175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2"/>
              </a:lnSpc>
            </a:pPr>
            <a:r>
              <a:rPr lang="en-US" sz="6244" b="true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Stock Price with Moving Averages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86318"/>
            <a:ext cx="2449785" cy="265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b="true" sz="2187">
                <a:solidFill>
                  <a:srgbClr val="13538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Insight:</a:t>
            </a:r>
            <a:r>
              <a:rPr lang="en-US" sz="2187">
                <a:solidFill>
                  <a:srgbClr val="13538A"/>
                </a:solidFill>
                <a:latin typeface="Open Sans"/>
                <a:ea typeface="Open Sans"/>
                <a:cs typeface="Open Sans"/>
                <a:sym typeface="Open Sans"/>
              </a:rPr>
              <a:t> Moving average crossovers indicate bullish/bearish trends.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428875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403CC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Creating New Features for Analysis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626025"/>
            <a:ext cx="9445526" cy="1474291"/>
            <a:chOff x="0" y="0"/>
            <a:chExt cx="12594035" cy="19657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82" cy="1965833"/>
            </a:xfrm>
            <a:custGeom>
              <a:avLst/>
              <a:gdLst/>
              <a:ahLst/>
              <a:cxnLst/>
              <a:rect r="r" b="b" t="t" l="l"/>
              <a:pathLst>
                <a:path h="1965833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1909064"/>
                  </a:lnTo>
                  <a:cubicBezTo>
                    <a:pt x="12594082" y="1940433"/>
                    <a:pt x="12568682" y="1965833"/>
                    <a:pt x="12537313" y="1965833"/>
                  </a:cubicBezTo>
                  <a:lnTo>
                    <a:pt x="56769" y="1965833"/>
                  </a:lnTo>
                  <a:cubicBezTo>
                    <a:pt x="25400" y="1965833"/>
                    <a:pt x="0" y="1940433"/>
                    <a:pt x="0" y="1909064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75755" y="4909542"/>
            <a:ext cx="8878491" cy="907256"/>
            <a:chOff x="0" y="0"/>
            <a:chExt cx="11837988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379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183798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New features were extracted from the dataset, such as year, month, day, and day of the week.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2238" y="6383834"/>
            <a:ext cx="9445526" cy="1474291"/>
            <a:chOff x="0" y="0"/>
            <a:chExt cx="12594035" cy="19657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82" cy="1965833"/>
            </a:xfrm>
            <a:custGeom>
              <a:avLst/>
              <a:gdLst/>
              <a:ahLst/>
              <a:cxnLst/>
              <a:rect r="r" b="b" t="t" l="l"/>
              <a:pathLst>
                <a:path h="1965833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1909064"/>
                  </a:lnTo>
                  <a:cubicBezTo>
                    <a:pt x="12594082" y="1940433"/>
                    <a:pt x="12568682" y="1965833"/>
                    <a:pt x="12537313" y="1965833"/>
                  </a:cubicBezTo>
                  <a:lnTo>
                    <a:pt x="56769" y="1965833"/>
                  </a:lnTo>
                  <a:cubicBezTo>
                    <a:pt x="25400" y="1965833"/>
                    <a:pt x="0" y="1940433"/>
                    <a:pt x="0" y="1909064"/>
                  </a:cubicBezTo>
                  <a:close/>
                </a:path>
              </a:pathLst>
            </a:custGeom>
            <a:solidFill>
              <a:srgbClr val="EAE8F3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75755" y="6667351"/>
            <a:ext cx="8878491" cy="907256"/>
            <a:chOff x="0" y="0"/>
            <a:chExt cx="1183798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379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183798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49495A"/>
                  </a:solidFill>
                  <a:latin typeface="Open Sans"/>
                  <a:ea typeface="Open Sans"/>
                  <a:cs typeface="Open Sans"/>
                  <a:sym typeface="Open Sans"/>
                </a:rPr>
                <a:t>Lag variables were created to analyze the relationship between current and previous stock prices.</a:t>
              </a:r>
            </a:p>
          </p:txBody>
        </p:sp>
      </p:grpSp>
    </p:spTree>
  </p:cSld>
  <p:clrMapOvr>
    <a:masterClrMapping/>
  </p:clrMapOvr>
  <p:transition spd="fast">
    <p:cover dir="l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4F0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A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23675" y="1636645"/>
            <a:ext cx="14840651" cy="8013951"/>
          </a:xfrm>
          <a:custGeom>
            <a:avLst/>
            <a:gdLst/>
            <a:ahLst/>
            <a:cxnLst/>
            <a:rect r="r" b="b" t="t" l="l"/>
            <a:pathLst>
              <a:path h="8013951" w="14840651">
                <a:moveTo>
                  <a:pt x="0" y="0"/>
                </a:moveTo>
                <a:lnTo>
                  <a:pt x="14840650" y="0"/>
                </a:lnTo>
                <a:lnTo>
                  <a:pt x="14840650" y="8013951"/>
                </a:lnTo>
                <a:lnTo>
                  <a:pt x="0" y="801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2175" y="167860"/>
            <a:ext cx="12063651" cy="107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2"/>
              </a:lnSpc>
            </a:pPr>
            <a:r>
              <a:rPr lang="en-US" sz="6244" b="true">
                <a:solidFill>
                  <a:srgbClr val="13538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Actual vs Predicted Close Price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DAGeXGzQpLg</dc:identifier>
  <dcterms:modified xsi:type="dcterms:W3CDTF">2011-08-01T06:04:30Z</dcterms:modified>
  <cp:revision>1</cp:revision>
  <dc:title>TCS-Stock-Data-Analysis-and-Prediction.pptx</dc:title>
</cp:coreProperties>
</file>